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</p:sldMasterIdLst>
  <p:notesMasterIdLst>
    <p:notesMasterId r:id="rId40"/>
  </p:notesMasterIdLst>
  <p:sldIdLst>
    <p:sldId id="258" r:id="rId3"/>
    <p:sldId id="392" r:id="rId4"/>
    <p:sldId id="401" r:id="rId5"/>
    <p:sldId id="428" r:id="rId6"/>
    <p:sldId id="440" r:id="rId7"/>
    <p:sldId id="441" r:id="rId8"/>
    <p:sldId id="283" r:id="rId9"/>
    <p:sldId id="409" r:id="rId10"/>
    <p:sldId id="410" r:id="rId11"/>
    <p:sldId id="411" r:id="rId12"/>
    <p:sldId id="423" r:id="rId13"/>
    <p:sldId id="546" r:id="rId14"/>
    <p:sldId id="547" r:id="rId15"/>
    <p:sldId id="543" r:id="rId16"/>
    <p:sldId id="562" r:id="rId17"/>
    <p:sldId id="554" r:id="rId18"/>
    <p:sldId id="548" r:id="rId19"/>
    <p:sldId id="549" r:id="rId20"/>
    <p:sldId id="550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52" r:id="rId31"/>
    <p:sldId id="553" r:id="rId32"/>
    <p:sldId id="557" r:id="rId33"/>
    <p:sldId id="558" r:id="rId34"/>
    <p:sldId id="559" r:id="rId35"/>
    <p:sldId id="560" r:id="rId36"/>
    <p:sldId id="561" r:id="rId37"/>
    <p:sldId id="555" r:id="rId38"/>
    <p:sldId id="55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889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19EB2-9F75-400D-AE1B-19E2335A15E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FCE9-96BA-4D43-966E-A80EAEF98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24AB8-5980-CC2F-90D4-7C8FA0026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8536A-2B43-7A7D-A26C-C709B905C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019CA-0843-B418-F9EF-31886E706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BCBC1-92A1-73ED-C292-603BE4093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7347E-40D9-09C7-3059-3FE642D4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F9719-7AD4-EF04-4A2D-9096BBBD0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A04F2-7056-C566-38D0-2E3C48CD5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C621D-2BBB-818E-FDEF-B2681F8D8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4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150EF-3D1F-F4F1-86D2-9C1DBF2C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C5F50-19FD-61C6-A614-5BD3CE10D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8491B-A982-E4ED-9077-0C861F490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4D4DB-06BE-C408-E307-CF918AEE9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D0040-2461-7A47-B9A7-20E7C29A71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1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C159C-8670-6C9F-E113-A66E9E50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7EA11-F65D-2DF0-B032-88AC29FDC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97970-2F23-5BB6-64AA-9B7762721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A81D7-9687-2E4A-50C2-0E6FC03CF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49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5CF5-0C6C-45D7-C823-EEEC67E28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18A48-1607-1061-7772-058438BE0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25EF3-9987-918E-F990-87B4C466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987DC-3784-BBBB-D7C8-10F7EBBFA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4B6CA-5952-4B7C-A8F3-16E5A5C8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7B56E-E6E5-A1F5-B82D-6DE334C8F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76FCB-CA2D-FE80-BB55-7709C5816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705D4-1921-F074-1DBD-D4C4E8EEB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86AE-D1BD-5F94-E170-09B77281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6AD5B-8D7A-B3A8-292F-81B436210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CB9E6-5BFF-8BF0-5F32-C7C6BF7F6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BA719-9F86-FEF8-D6B3-DC46CD22CF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51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9E37-7D9F-B1A1-8FC4-53800D27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2CD3A-BE65-C967-CB92-F525321FC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B6051-09B7-CCA1-B360-EF467919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CAF01-167E-C0AF-D88E-2FE1CC1E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5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D41E-160A-8A44-0C31-A7CF0E55B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7EF8B-7C97-4CCE-4928-1A1450532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47AFA-E38B-8DC8-3F90-43F588D8D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4D0C5-5D15-2817-AE4A-E2A2C7166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0739-9978-10DB-F8CB-77846B5C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300E4-AD87-3731-54B4-D29524E49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686CE-1FF4-5700-B017-AD65F8FDA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5B761-242A-7C63-113E-39F6673C2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8B22C-4A1C-F36C-8FC8-CD5E6583C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1BA2E-C8AC-8B7D-54C6-ACE69925A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41CD-1B34-2296-9CEC-CDCF63AF7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D9469-13D5-2155-CFFE-8304F462D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3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850E-4011-CB4B-5725-F93BD00A0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53D5B-CB2D-0C78-E781-2E666BF98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EDEDD-115A-9255-2E20-28BF02943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F2E83-1CD9-F5F3-51C2-AFC330F3A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955A-9FC5-C0F7-F516-122EBF2AC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2ECB6-3C52-52AB-6DFA-8C61863AD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EF260-EE94-E2FE-69D3-3F39FD49B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9A740-7A48-47A2-2759-A3D2576A5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0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DE637-5903-5A46-3374-164D32A1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07DB3-4CA4-E363-A38B-0C0DDEDA7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2060D-F1E2-62A6-AA11-9A0266289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1F824-3105-D49A-F247-0D61C4C63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2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B2B29-410E-74AE-9161-FBCBE28D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BB114-7875-574D-94E2-7BA245643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15F60-CC9C-B426-C5FB-7D143DBE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FDAA-5FC9-B43A-AC05-FFD13C426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FC55-E757-8CDF-50CB-9FA4A3DB7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4685B-7779-F4DF-F256-40840F38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B0BC5-8CCA-E867-875F-8B614D906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0849-9315-D902-901E-5F6BC15DE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75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6312-4E23-203F-24AB-FA9F678D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4A916-8F46-19E4-B2F9-359B7E798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0D0D0-7432-B2F4-F927-0402D9CBF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74DA3-CD57-BF71-A17D-9B299957F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9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1D72-5E6A-7350-BB16-1C9902A0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AF32E-ADB4-17EF-0AB8-C82FFEBC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02469-8321-01AD-508E-D9735493B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0D44A-9860-C40C-32F1-9706871183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36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23EA5-9B93-E88C-2725-4BAFF1644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C8B07-C59F-B96F-3716-FBC0A2DF4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D8D87-9FCD-FB4C-846A-145D7CCE2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7D127-326B-AE66-786A-1B42E66EB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6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0017-E70A-D26E-5C2E-6E2DA022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A4255-8F3F-B1BC-546A-2CA89B179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7A540-1A6D-13D8-F324-8C306EF2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B2EE7-BC01-3AD0-6A0F-56256D4AB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1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66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69C4-7996-7D65-380E-0D3CFE347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49DA5-D761-FCE6-77FA-3165AF4C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46A37-812D-A7D4-CDAE-E9A79DA72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650CD-C8EB-2886-FF28-009D4018D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8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C315-007A-6AD2-F597-B7B34C5E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4DAA8-979C-1F59-399E-C6E0EFAB7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392B9-16E8-A5AE-8175-69B9950DA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19009-B934-B9CC-52D3-948F6C10D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52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12625-AD25-938E-1C59-D0B26B95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00AB9-D0F0-FC1A-2B77-3FF29D3DC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D7C0B-0EDD-7F48-5EA1-48912A8BE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4E25C-769F-21BB-28C2-DB72F14DB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11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CE1AC-7227-D69F-F84D-D6C59FFD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7B376-C8D5-E7D8-DA30-A49875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C1986-7447-DCE6-680A-B6548216A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51D0-A7BD-1F26-7834-FF59B598B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4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E02BB-A82C-CCA1-8EA0-6446E8E3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A6E1C-C498-E06B-4B9D-1F682B199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5BFFB7-EB0F-F6EC-99C7-0FA0E822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59BC3-C9D3-0BB1-E881-64471D1FD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D887A-03B5-BEBA-E719-8E8140FA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6D235-07A7-023B-6E07-2E4403A8E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23FF1-13D7-74E5-DDE1-E06ADD049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D749-23BA-C222-BC6A-A3C3E8DAC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18AEE-9CC3-9263-6B5D-DA1A4F8F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593F9-BF44-D35E-C903-6A0B74315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BFF03-4E0C-6A01-D2E1-C28D7E8BD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AA75D-5309-54CB-9F95-101B00B28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5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1DC28-1C40-D440-A470-71FC14236B5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41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7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8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9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FCE9-96BA-4D43-966E-A80EAEF984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9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12445" y="6394851"/>
            <a:ext cx="2844800" cy="365125"/>
          </a:xfrm>
        </p:spPr>
        <p:txBody>
          <a:bodyPr/>
          <a:lstStyle>
            <a:lvl1pPr>
              <a:defRPr sz="2000"/>
            </a:lvl1pPr>
          </a:lstStyle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5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1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10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41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CF176-EB55-C24B-9F15-2EA643C263EA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17D8-972A-E645-B331-E4B74D07556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2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9568-8DDE-C343-8212-5FBD9E2B284F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72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79041-26DF-4442-934D-C96B8D528101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66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1CD27-BB83-964B-9DBC-DA9F11C24D47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6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F892-F91C-5845-980D-777AD98D8C61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8277" y="6356350"/>
            <a:ext cx="2844800" cy="365125"/>
          </a:xfrm>
        </p:spPr>
        <p:txBody>
          <a:bodyPr/>
          <a:lstStyle>
            <a:lvl1pPr>
              <a:defRPr sz="1800">
                <a:solidFill>
                  <a:srgbClr val="FFFF00"/>
                </a:solidFill>
              </a:defRPr>
            </a:lvl1pPr>
          </a:lstStyle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11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EA63-9CFB-C045-9AB1-908FC645ACE2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222E-F808-6740-AA17-C9FC8F420738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05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66C2-92AF-A74D-8F58-ADB18C3C5F34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8DB9-73E9-DD4E-9F45-46E8F88FB02F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9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94FB2-EB32-2444-B9B5-9490F5A61C51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EEB8-BBB8-944C-B367-48E70FEB8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1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4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13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1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F1BB9-4EFB-4DBC-8B98-6A4D959A0B78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0945" y="6375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00"/>
                </a:solidFill>
              </a:defRPr>
            </a:lvl1pPr>
          </a:lstStyle>
          <a:p>
            <a:fld id="{78131084-8C9C-42F1-A143-7716969CD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6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1FC53-21F6-1B43-8928-C1581082B6E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7543" y="637721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00"/>
                </a:solidFill>
              </a:defRPr>
            </a:lvl1pPr>
          </a:lstStyle>
          <a:p>
            <a:fld id="{7FB4EEB8-BBB8-944C-B367-48E70FEB8A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techniqu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letter.maartengrootendorst.com/p/a-visual-guide-to-llm-agents" TargetMode="External"/><Relationship Id="rId5" Type="http://schemas.openxmlformats.org/officeDocument/2006/relationships/hyperlink" Target="https://huggingface.co/learn/agents-course/unit0/introduction" TargetMode="External"/><Relationship Id="rId4" Type="http://schemas.openxmlformats.org/officeDocument/2006/relationships/hyperlink" Target="https://huggingface.co/learn/llm-course/chapter1/1?fw=p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autogen/stable/user-guide/agentchat-user-guide/tutorial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crosoft.github.io/autogen/stable/user-guide/core-user-guide/design-patterns/handoffs.html" TargetMode="External"/><Relationship Id="rId4" Type="http://schemas.openxmlformats.org/officeDocument/2006/relationships/hyperlink" Target="https://microsoft.github.io/autogen/stable/user-guide/agentchat-user-guide/tutorial/agents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96784" y="2497354"/>
            <a:ext cx="11198432" cy="1003656"/>
          </a:xfrm>
        </p:spPr>
        <p:txBody>
          <a:bodyPr>
            <a:normAutofit fontScale="925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Large Language Models, Agents,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0149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Hallucination Prevention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432D-FAF7-A90C-A09A-F9DFE6D1C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036" y="1847585"/>
            <a:ext cx="10723927" cy="3162829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Limit possible responses (yes/no questions)</a:t>
            </a:r>
          </a:p>
          <a:p>
            <a:r>
              <a:rPr lang="en-US" sz="3200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Give relevant details and context</a:t>
            </a:r>
          </a:p>
          <a:p>
            <a:r>
              <a:rPr lang="en-US" sz="3200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Provide examples to follow</a:t>
            </a:r>
          </a:p>
          <a:p>
            <a:r>
              <a:rPr lang="en-US" sz="3200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Assign a specific role ("you are an historian")</a:t>
            </a:r>
          </a:p>
          <a:p>
            <a:r>
              <a:rPr lang="en-US" sz="3200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Specify what not to include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335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Attacks on LLM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69B169-42A6-DBE5-B93A-F717F0D6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029" y="1292839"/>
            <a:ext cx="7645947" cy="45259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Direct Prompt Injection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“jailbreaking”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Overriding the protections in the system prompt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Revealing the system prompt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Intent Obfuscation &amp; Obscure Intention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Privilege Escalation</a:t>
            </a:r>
          </a:p>
          <a:p>
            <a:r>
              <a:rPr lang="en-US" sz="2800" dirty="0"/>
              <a:t>Indirect Prompt Injection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Influence the behavior of an LLM through other sources such as training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Documents, webpages, or anything that an attacker can control such that an LLM will consume it.</a:t>
            </a:r>
          </a:p>
        </p:txBody>
      </p:sp>
      <p:pic>
        <p:nvPicPr>
          <p:cNvPr id="10" name="Picture 9" descr="A group of text boxes&#10;&#10;Description automatically generated">
            <a:extLst>
              <a:ext uri="{FF2B5EF4-FFF2-40B4-BE49-F238E27FC236}">
                <a16:creationId xmlns:a16="http://schemas.microsoft.com/office/drawing/2014/main" id="{F81375B1-E191-300A-79AF-1EE3F7F06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76" y="1417638"/>
            <a:ext cx="4167995" cy="36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9C92-3F03-93CA-DAFD-EF0D40C7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FF8C-A848-0838-CD68-133A15C8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LLM Agents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2B4610-D962-9AE2-23CD-E309EA5AD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9372" y="1290417"/>
            <a:ext cx="6096045" cy="4495833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3C88C98-FD88-5B39-24C3-DCE1233F180E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62117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What is an LLM Agent?</a:t>
            </a:r>
          </a:p>
          <a:p>
            <a:pPr lvl="1"/>
            <a:r>
              <a:rPr lang="en-US" sz="2000" dirty="0"/>
              <a:t>LLM-powered system designed to take actions and solve complex tasks autonomously</a:t>
            </a:r>
          </a:p>
          <a:p>
            <a:r>
              <a:rPr lang="en-US" sz="2400" dirty="0"/>
              <a:t>Unlike LLMs, they are equipped with:</a:t>
            </a:r>
          </a:p>
          <a:p>
            <a:pPr lvl="1"/>
            <a:r>
              <a:rPr lang="en-US" sz="2000" dirty="0"/>
              <a:t>Planning and reflection</a:t>
            </a:r>
          </a:p>
          <a:p>
            <a:pPr lvl="2"/>
            <a:r>
              <a:rPr lang="en-US" sz="1600" dirty="0"/>
              <a:t>Analyze a problem, break it down into steps, and adjust the approach</a:t>
            </a:r>
          </a:p>
          <a:p>
            <a:pPr lvl="1"/>
            <a:r>
              <a:rPr lang="en-US" sz="2000" dirty="0"/>
              <a:t>Tool Access</a:t>
            </a:r>
          </a:p>
          <a:p>
            <a:pPr lvl="2"/>
            <a:r>
              <a:rPr lang="en-US" sz="1600" dirty="0"/>
              <a:t>Can interact with databases, APIs, and applications</a:t>
            </a:r>
          </a:p>
          <a:p>
            <a:pPr lvl="1"/>
            <a:r>
              <a:rPr lang="en-US" sz="2000" dirty="0"/>
              <a:t>Memory</a:t>
            </a:r>
          </a:p>
          <a:p>
            <a:pPr lvl="2"/>
            <a:r>
              <a:rPr lang="en-US" sz="1600" dirty="0"/>
              <a:t>Can store and retrieve information to make more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37721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5C8B-2D52-C5AD-E628-7782632A5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7574-34F6-9149-5C2F-602BE77F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LLM Agents –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1372DD-6505-9720-747A-5F4F43358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8293" y="1290417"/>
            <a:ext cx="5657124" cy="4172129"/>
          </a:xfr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4C225A9-3DE5-1821-FE72-B1B2B0BFCD69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62117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LLMs excel at simple, narrow tasks</a:t>
            </a:r>
          </a:p>
          <a:p>
            <a:pPr lvl="1"/>
            <a:r>
              <a:rPr lang="en-US" sz="1800" dirty="0"/>
              <a:t>Text Generation</a:t>
            </a:r>
          </a:p>
          <a:p>
            <a:pPr lvl="1"/>
            <a:r>
              <a:rPr lang="en-US" sz="1800" dirty="0"/>
              <a:t>Translation</a:t>
            </a:r>
          </a:p>
          <a:p>
            <a:r>
              <a:rPr lang="en-US" sz="2200" dirty="0"/>
              <a:t>LLMs struggle with complex tasks requiring multiple steps, planning, and reasoning</a:t>
            </a:r>
          </a:p>
          <a:p>
            <a:r>
              <a:rPr lang="en-US" sz="2200" dirty="0"/>
              <a:t>Some tasks require real-time information or internal company data that is not accessible during training</a:t>
            </a:r>
          </a:p>
          <a:p>
            <a:r>
              <a:rPr lang="en-US" sz="2200" dirty="0"/>
              <a:t>Success story: IBM</a:t>
            </a:r>
          </a:p>
          <a:p>
            <a:pPr lvl="1"/>
            <a:r>
              <a:rPr lang="en-US" sz="1800" dirty="0"/>
              <a:t>Replaced 200 Human Resources workers with AI agents</a:t>
            </a:r>
          </a:p>
          <a:p>
            <a:pPr lvl="1"/>
            <a:r>
              <a:rPr lang="en-US" sz="1800" dirty="0"/>
              <a:t>Hired software engineers in their place </a:t>
            </a:r>
          </a:p>
          <a:p>
            <a:pPr lvl="1"/>
            <a:r>
              <a:rPr lang="en-US" sz="1800" dirty="0"/>
              <a:t>And other professionals requiring “critical thinking”</a:t>
            </a:r>
          </a:p>
          <a:p>
            <a:pPr marL="457200" lvl="1" indent="0">
              <a:buNone/>
            </a:pPr>
            <a:r>
              <a:rPr lang="en-US" sz="1050" dirty="0"/>
              <a:t>https://hr.economictimes.indiatimes.com/news/hrtech/ibm-claims-to-have-hired-more-programmers-salespeople-by-replacing-hr-professionals-with-ai-agents/121053363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endParaRPr lang="en-US" sz="14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086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65E3-9568-1B8A-5682-5E3562F45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EE9B47A-7028-D92F-114A-2730BC0871DB}"/>
              </a:ext>
            </a:extLst>
          </p:cNvPr>
          <p:cNvSpPr txBox="1"/>
          <p:nvPr/>
        </p:nvSpPr>
        <p:spPr>
          <a:xfrm>
            <a:off x="7514218" y="4775512"/>
            <a:ext cx="2005529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CC4AE72-F231-746E-EF37-215B3EB7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62" y="1615633"/>
            <a:ext cx="744029" cy="690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E3792-7E2E-E34B-256D-999C83C1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976" y="100504"/>
            <a:ext cx="7672047" cy="11430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72BC"/>
                </a:solidFill>
              </a:rPr>
              <a:t>LLM Agents – cont.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86ABF-78F1-C02C-49D1-8E91CF73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14</a:t>
            </a:fld>
            <a:endParaRPr kumimoji="0"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77465-4CEC-8D93-6982-EBA135D552CB}"/>
              </a:ext>
            </a:extLst>
          </p:cNvPr>
          <p:cNvSpPr txBox="1"/>
          <p:nvPr/>
        </p:nvSpPr>
        <p:spPr>
          <a:xfrm>
            <a:off x="9960042" y="1519953"/>
            <a:ext cx="195220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Reasoning, Planning, Reflection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47640-4653-A6CD-C534-9A8AADC16D1E}"/>
              </a:ext>
            </a:extLst>
          </p:cNvPr>
          <p:cNvCxnSpPr>
            <a:cxnSpLocks/>
          </p:cNvCxnSpPr>
          <p:nvPr/>
        </p:nvCxnSpPr>
        <p:spPr>
          <a:xfrm flipV="1">
            <a:off x="9212736" y="2559525"/>
            <a:ext cx="747306" cy="664028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F71C97-E704-572C-3CB2-FEE5D11C3D0F}"/>
              </a:ext>
            </a:extLst>
          </p:cNvPr>
          <p:cNvSpPr txBox="1"/>
          <p:nvPr/>
        </p:nvSpPr>
        <p:spPr>
          <a:xfrm>
            <a:off x="7581106" y="1677320"/>
            <a:ext cx="122380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Short-Term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70FDD-834A-8CE9-2B79-ACDF212FB980}"/>
              </a:ext>
            </a:extLst>
          </p:cNvPr>
          <p:cNvSpPr txBox="1"/>
          <p:nvPr/>
        </p:nvSpPr>
        <p:spPr>
          <a:xfrm>
            <a:off x="8552360" y="5490402"/>
            <a:ext cx="717251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209D6B-589E-3847-B766-A3D1FBC39C36}"/>
              </a:ext>
            </a:extLst>
          </p:cNvPr>
          <p:cNvCxnSpPr>
            <a:cxnSpLocks/>
          </p:cNvCxnSpPr>
          <p:nvPr/>
        </p:nvCxnSpPr>
        <p:spPr>
          <a:xfrm>
            <a:off x="8492835" y="3994113"/>
            <a:ext cx="0" cy="797993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DB294-F9A4-E470-8796-7F40A5DC3D6A}"/>
              </a:ext>
            </a:extLst>
          </p:cNvPr>
          <p:cNvSpPr/>
          <p:nvPr/>
        </p:nvSpPr>
        <p:spPr>
          <a:xfrm>
            <a:off x="7551884" y="1621700"/>
            <a:ext cx="2028928" cy="9375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694DD-6CF5-72C4-C442-A0B7C80B4128}"/>
              </a:ext>
            </a:extLst>
          </p:cNvPr>
          <p:cNvSpPr txBox="1"/>
          <p:nvPr/>
        </p:nvSpPr>
        <p:spPr>
          <a:xfrm>
            <a:off x="7560519" y="2098959"/>
            <a:ext cx="122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dirty="0"/>
              <a:t>Long-Term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B977B-7730-E059-EE79-8B4D592E9E38}"/>
              </a:ext>
            </a:extLst>
          </p:cNvPr>
          <p:cNvSpPr txBox="1"/>
          <p:nvPr/>
        </p:nvSpPr>
        <p:spPr>
          <a:xfrm>
            <a:off x="5527963" y="3363032"/>
            <a:ext cx="159935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r"/>
            <a:r>
              <a:rPr lang="en-US" sz="2400" dirty="0"/>
              <a:t>Prompts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484718-15F0-88E6-B13E-ADAEE8B04650}"/>
              </a:ext>
            </a:extLst>
          </p:cNvPr>
          <p:cNvCxnSpPr>
            <a:cxnSpLocks/>
          </p:cNvCxnSpPr>
          <p:nvPr/>
        </p:nvCxnSpPr>
        <p:spPr>
          <a:xfrm flipV="1">
            <a:off x="8468676" y="2542740"/>
            <a:ext cx="14929" cy="634309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ED0D9D-BA8A-E96B-D398-CBE1625EB695}"/>
              </a:ext>
            </a:extLst>
          </p:cNvPr>
          <p:cNvCxnSpPr>
            <a:cxnSpLocks/>
          </p:cNvCxnSpPr>
          <p:nvPr/>
        </p:nvCxnSpPr>
        <p:spPr>
          <a:xfrm>
            <a:off x="7124936" y="3577435"/>
            <a:ext cx="572729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84AE52-03BA-7770-8698-AC10D08FD7EF}"/>
              </a:ext>
            </a:extLst>
          </p:cNvPr>
          <p:cNvSpPr txBox="1"/>
          <p:nvPr/>
        </p:nvSpPr>
        <p:spPr>
          <a:xfrm>
            <a:off x="8792664" y="2263796"/>
            <a:ext cx="811327" cy="280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E445BC-78C4-CD7F-D846-20BC173A9708}"/>
              </a:ext>
            </a:extLst>
          </p:cNvPr>
          <p:cNvSpPr txBox="1"/>
          <p:nvPr/>
        </p:nvSpPr>
        <p:spPr>
          <a:xfrm>
            <a:off x="7622367" y="4379660"/>
            <a:ext cx="1934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knowledge/tools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EDDD2-76E4-6ADB-3B44-C955382F8F2E}"/>
              </a:ext>
            </a:extLst>
          </p:cNvPr>
          <p:cNvSpPr txBox="1"/>
          <p:nvPr/>
        </p:nvSpPr>
        <p:spPr>
          <a:xfrm>
            <a:off x="10083866" y="4821812"/>
            <a:ext cx="177394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Other Agents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AAF0EE-1721-9708-23EB-0FC0E70D2077}"/>
              </a:ext>
            </a:extLst>
          </p:cNvPr>
          <p:cNvCxnSpPr>
            <a:cxnSpLocks/>
          </p:cNvCxnSpPr>
          <p:nvPr/>
        </p:nvCxnSpPr>
        <p:spPr>
          <a:xfrm>
            <a:off x="9251615" y="3976363"/>
            <a:ext cx="896073" cy="827791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C8E1DC-4E11-8966-90E8-AD5F66FD5311}"/>
              </a:ext>
            </a:extLst>
          </p:cNvPr>
          <p:cNvSpPr txBox="1"/>
          <p:nvPr/>
        </p:nvSpPr>
        <p:spPr>
          <a:xfrm>
            <a:off x="10083866" y="3346604"/>
            <a:ext cx="17739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  Action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271A11-10BF-1DBE-4122-CB6C25C0259A}"/>
              </a:ext>
            </a:extLst>
          </p:cNvPr>
          <p:cNvCxnSpPr>
            <a:cxnSpLocks/>
          </p:cNvCxnSpPr>
          <p:nvPr/>
        </p:nvCxnSpPr>
        <p:spPr>
          <a:xfrm>
            <a:off x="9472389" y="3570352"/>
            <a:ext cx="609541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B6F46F-FB4D-86BE-AE51-6B974F352422}"/>
              </a:ext>
            </a:extLst>
          </p:cNvPr>
          <p:cNvSpPr txBox="1"/>
          <p:nvPr/>
        </p:nvSpPr>
        <p:spPr>
          <a:xfrm>
            <a:off x="5794367" y="1685096"/>
            <a:ext cx="148286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1"/>
            </a:solidFill>
            <a:prstDash val="dash"/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Perception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047673-348F-6F65-2F51-F3D36856008B}"/>
              </a:ext>
            </a:extLst>
          </p:cNvPr>
          <p:cNvCxnSpPr>
            <a:cxnSpLocks/>
          </p:cNvCxnSpPr>
          <p:nvPr/>
        </p:nvCxnSpPr>
        <p:spPr>
          <a:xfrm flipV="1">
            <a:off x="7356166" y="3976362"/>
            <a:ext cx="322147" cy="765746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EBB998-B8B6-1E69-EA02-9F7D164D8001}"/>
              </a:ext>
            </a:extLst>
          </p:cNvPr>
          <p:cNvCxnSpPr>
            <a:cxnSpLocks/>
          </p:cNvCxnSpPr>
          <p:nvPr/>
        </p:nvCxnSpPr>
        <p:spPr>
          <a:xfrm flipH="1" flipV="1">
            <a:off x="7273406" y="2496065"/>
            <a:ext cx="427243" cy="715063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D58108-7BA6-940E-3338-B0FEBE82AEB4}"/>
              </a:ext>
            </a:extLst>
          </p:cNvPr>
          <p:cNvSpPr txBox="1"/>
          <p:nvPr/>
        </p:nvSpPr>
        <p:spPr>
          <a:xfrm>
            <a:off x="6301215" y="4735129"/>
            <a:ext cx="10402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BDBA6-C22B-E322-505B-2A2C4D4187C9}"/>
              </a:ext>
            </a:extLst>
          </p:cNvPr>
          <p:cNvSpPr txBox="1"/>
          <p:nvPr/>
        </p:nvSpPr>
        <p:spPr>
          <a:xfrm>
            <a:off x="9603991" y="4034541"/>
            <a:ext cx="184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Communication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(prompts?)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D71992-3219-A11B-1647-0C916EA79D2C}"/>
              </a:ext>
            </a:extLst>
          </p:cNvPr>
          <p:cNvSpPr txBox="1"/>
          <p:nvPr/>
        </p:nvSpPr>
        <p:spPr>
          <a:xfrm>
            <a:off x="8542715" y="4792106"/>
            <a:ext cx="87491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RAG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46B6EEE-8694-6152-5E70-3113F013AAA1}"/>
              </a:ext>
            </a:extLst>
          </p:cNvPr>
          <p:cNvSpPr txBox="1"/>
          <p:nvPr/>
        </p:nvSpPr>
        <p:spPr>
          <a:xfrm>
            <a:off x="5732275" y="1071270"/>
            <a:ext cx="162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text, audio</a:t>
            </a:r>
          </a:p>
          <a:p>
            <a:r>
              <a:rPr lang="en-US" dirty="0">
                <a:solidFill>
                  <a:srgbClr val="C00000"/>
                </a:solidFill>
              </a:rPr>
              <a:t>image/video, …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1028" name="Picture 4" descr="Chat bot ">
            <a:extLst>
              <a:ext uri="{FF2B5EF4-FFF2-40B4-BE49-F238E27FC236}">
                <a16:creationId xmlns:a16="http://schemas.microsoft.com/office/drawing/2014/main" id="{0F1BA519-751B-C5BE-1E1E-D5A4F948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14" y="4696023"/>
            <a:ext cx="518592" cy="51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0C12F3-AB1F-84BD-AD97-A3551EC816B2}"/>
              </a:ext>
            </a:extLst>
          </p:cNvPr>
          <p:cNvSpPr txBox="1"/>
          <p:nvPr/>
        </p:nvSpPr>
        <p:spPr>
          <a:xfrm>
            <a:off x="7652142" y="3211399"/>
            <a:ext cx="1820247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FF"/>
              </a:solidFill>
            </a:endParaRPr>
          </a:p>
          <a:p>
            <a:pPr algn="ctr"/>
            <a:r>
              <a:rPr lang="en-US" sz="2400" dirty="0">
                <a:solidFill>
                  <a:srgbClr val="0000FF"/>
                </a:solidFill>
              </a:rPr>
              <a:t>Brain(LLM)</a:t>
            </a:r>
            <a:endParaRPr lang="en-US" sz="3200" dirty="0">
              <a:solidFill>
                <a:srgbClr val="0000FF"/>
              </a:solidFill>
            </a:endParaRPr>
          </a:p>
        </p:txBody>
      </p:sp>
      <p:pic>
        <p:nvPicPr>
          <p:cNvPr id="52" name="Picture 4" descr="University icon">
            <a:extLst>
              <a:ext uri="{FF2B5EF4-FFF2-40B4-BE49-F238E27FC236}">
                <a16:creationId xmlns:a16="http://schemas.microsoft.com/office/drawing/2014/main" id="{19A3F578-270D-7819-8021-654326AF4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58" y="3288979"/>
            <a:ext cx="894963" cy="2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F354D1C-4BFD-C8C2-B9C3-C3DBB1FE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019" y="3378815"/>
            <a:ext cx="388565" cy="388565"/>
          </a:xfrm>
          <a:prstGeom prst="rect">
            <a:avLst/>
          </a:prstGeom>
        </p:spPr>
      </p:pic>
      <p:pic>
        <p:nvPicPr>
          <p:cNvPr id="1030" name="Picture 6" descr="Perception Icon PNG Images, Vectors Free Download - Pngtree">
            <a:extLst>
              <a:ext uri="{FF2B5EF4-FFF2-40B4-BE49-F238E27FC236}">
                <a16:creationId xmlns:a16="http://schemas.microsoft.com/office/drawing/2014/main" id="{B16D68E7-68BD-8764-5FD1-1F4B3562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4901" y="1743155"/>
            <a:ext cx="809391" cy="37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TI-AGENT SYSTEM Icon">
            <a:extLst>
              <a:ext uri="{FF2B5EF4-FFF2-40B4-BE49-F238E27FC236}">
                <a16:creationId xmlns:a16="http://schemas.microsoft.com/office/drawing/2014/main" id="{63879AE8-777D-9CC9-624B-24113AE9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95" y="4884815"/>
            <a:ext cx="698941" cy="6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2B507-C8CC-8662-71C8-AE6A66C5F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5850" y="3302825"/>
            <a:ext cx="295031" cy="53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9DB12-6DE9-F78C-D1E4-22A8A61A9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2579" y="4865010"/>
            <a:ext cx="834098" cy="834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55008A-8E93-25C5-F028-73910E5CAAE7}"/>
              </a:ext>
            </a:extLst>
          </p:cNvPr>
          <p:cNvSpPr txBox="1"/>
          <p:nvPr/>
        </p:nvSpPr>
        <p:spPr>
          <a:xfrm>
            <a:off x="8542715" y="5123793"/>
            <a:ext cx="8749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96D68-CDAC-BA9D-42BE-B2E6386B5362}"/>
              </a:ext>
            </a:extLst>
          </p:cNvPr>
          <p:cNvSpPr txBox="1"/>
          <p:nvPr/>
        </p:nvSpPr>
        <p:spPr>
          <a:xfrm>
            <a:off x="8556237" y="5451862"/>
            <a:ext cx="861390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9208D9-5DD2-423C-9EA1-AD4AD6921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9934" y="1592576"/>
            <a:ext cx="882806" cy="8828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C5E6DF-5556-BD01-A76B-CD28B37E8E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581184" y="3344768"/>
            <a:ext cx="465573" cy="4655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CBD61-8422-5189-BEEA-99BF8FFA2ABE}"/>
              </a:ext>
            </a:extLst>
          </p:cNvPr>
          <p:cNvSpPr txBox="1"/>
          <p:nvPr/>
        </p:nvSpPr>
        <p:spPr>
          <a:xfrm>
            <a:off x="171753" y="1261768"/>
            <a:ext cx="43353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0" dirty="0">
                <a:effectLst/>
              </a:rPr>
              <a:t>2025: Year of AI Agents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b="0" dirty="0">
                <a:effectLst/>
              </a:rPr>
              <a:t>Sample </a:t>
            </a:r>
            <a:r>
              <a:rPr lang="en-US" sz="2800" dirty="0"/>
              <a:t>LLM </a:t>
            </a:r>
            <a:r>
              <a:rPr lang="en-US" sz="2800" b="0" dirty="0">
                <a:effectLst/>
              </a:rPr>
              <a:t>Agents</a:t>
            </a:r>
            <a:endParaRPr lang="en-US" sz="20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OpenAI’s </a:t>
            </a:r>
            <a:r>
              <a:rPr lang="en-US" sz="2400" b="0" dirty="0">
                <a:effectLst/>
              </a:rPr>
              <a:t>Operator: go to the web to perform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OpenAI’s Deep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Goo</a:t>
            </a:r>
            <a:r>
              <a:rPr lang="en-US" sz="2400" dirty="0"/>
              <a:t>gle’s Deep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…</a:t>
            </a:r>
          </a:p>
          <a:p>
            <a:br>
              <a:rPr lang="en-US" sz="2000" dirty="0">
                <a:effectLst/>
              </a:rPr>
            </a:br>
            <a:endParaRPr lang="en-US" sz="2000" dirty="0">
              <a:effectLst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219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8144-6796-9731-C8B8-847319A0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BBF5-4F94-85F2-28EF-DCF8E03F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Week 1 Reading List - Introduction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432EAC7-CC5A-EAA6-ED5F-4FE5F72EDBAD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Prompt Engineering (Prompt Techniques)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https://www.promptingguide.ai/techniques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Hugging Face LLM Course (Chapters 1,2,3,7,10,11,12):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https://huggingface.co/learn/llm-course/chapter1/1?fw=pt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Hugging Face Agents Course (Units: 1, 2, 3, Bonus Units: 1, </a:t>
            </a:r>
            <a:r>
              <a:rPr lang="en-US" sz="2400" b="1" kern="100" dirty="0">
                <a:latin typeface="Aptos"/>
                <a:ea typeface="Aptos"/>
                <a:cs typeface="Times New Roman" panose="02020603050405020304" pitchFamily="18" charset="0"/>
              </a:rPr>
              <a:t>2</a:t>
            </a: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, </a:t>
            </a:r>
            <a:r>
              <a:rPr lang="en-US" sz="2400" b="1" kern="100" dirty="0">
                <a:latin typeface="Aptos"/>
                <a:ea typeface="Aptos"/>
                <a:cs typeface="Times New Roman" panose="02020603050405020304" pitchFamily="18" charset="0"/>
              </a:rPr>
              <a:t>3</a:t>
            </a: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):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https://huggingface.co/learn/agents-course/unit0/introduction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Introduction to LLM Agents with visual examples: 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114300" marR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/>
                <a:ea typeface="Aptos"/>
                <a:cs typeface="Times New Roman" panose="02020603050405020304" pitchFamily="18" charset="0"/>
                <a:hlinkClick r:id="rId6"/>
              </a:rPr>
              <a:t>https://newsletter.maartengrootendorst.com/p/a-visual-guide-to-llm-agents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372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E7C1B-F39A-E817-3236-8BBE71AD2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E248-16F0-6B36-56E6-8461E4260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Function Calling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463A124-2DAC-01C0-4CAF-C40A104454E6}"/>
              </a:ext>
            </a:extLst>
          </p:cNvPr>
          <p:cNvSpPr txBox="1">
            <a:spLocks/>
          </p:cNvSpPr>
          <p:nvPr/>
        </p:nvSpPr>
        <p:spPr>
          <a:xfrm>
            <a:off x="189029" y="1265944"/>
            <a:ext cx="5906971" cy="2660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Some LLMs (e.g. GPT-4o) have been fine-tuned to detect when a function needs to be called</a:t>
            </a:r>
          </a:p>
          <a:p>
            <a:pPr lvl="1"/>
            <a:r>
              <a:rPr lang="en-US" sz="1800" dirty="0"/>
              <a:t>It then outputs JSON containing arguments to call the function</a:t>
            </a:r>
          </a:p>
          <a:p>
            <a:pPr lvl="1"/>
            <a:r>
              <a:rPr lang="en-US" sz="1800" dirty="0"/>
              <a:t>Function calling acts as tools for LLM Agents</a:t>
            </a:r>
          </a:p>
          <a:p>
            <a:r>
              <a:rPr lang="en-US" sz="2000" dirty="0"/>
              <a:t>Example: What is the weather like in London?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14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BC0DC-2CDF-8575-DF4B-821FC91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17" y="1131474"/>
            <a:ext cx="5156724" cy="3646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BB48A-A96E-750E-944C-E0EA97C3C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2" y="3908224"/>
            <a:ext cx="6284259" cy="10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D544-8E14-39C8-C7B9-3FA66BD18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E4D6-1FB2-E9AE-9BA8-DB01CD75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ReAct</a:t>
            </a:r>
            <a:endParaRPr lang="en-US" sz="3600" b="1" dirty="0">
              <a:solidFill>
                <a:srgbClr val="0072BC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8EF5D5E-960A-FEA4-88A8-BB3759E4BDB9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62117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ReAct</a:t>
            </a:r>
            <a:r>
              <a:rPr lang="en-US" sz="2800" dirty="0"/>
              <a:t> is a general paradigm that combines reasoning and acting with LLMs</a:t>
            </a:r>
          </a:p>
          <a:p>
            <a:r>
              <a:rPr lang="en-US" sz="2800" dirty="0" err="1"/>
              <a:t>ReAct</a:t>
            </a:r>
            <a:r>
              <a:rPr lang="en-US" sz="2800" dirty="0"/>
              <a:t> prompts LLMs to generate verbal reasoning traces and actions for a task</a:t>
            </a:r>
          </a:p>
          <a:p>
            <a:pPr lvl="1"/>
            <a:r>
              <a:rPr lang="en-US" sz="2400" dirty="0"/>
              <a:t>Think</a:t>
            </a:r>
          </a:p>
          <a:p>
            <a:pPr lvl="1"/>
            <a:r>
              <a:rPr lang="en-US" sz="2400" dirty="0"/>
              <a:t>Act</a:t>
            </a:r>
          </a:p>
          <a:p>
            <a:pPr lvl="1"/>
            <a:r>
              <a:rPr lang="en-US" sz="2400" dirty="0"/>
              <a:t>Observe</a:t>
            </a:r>
          </a:p>
          <a:p>
            <a:pPr lvl="1"/>
            <a:r>
              <a:rPr lang="en-US" sz="2400" dirty="0"/>
              <a:t>Repeat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CB771-29F1-8079-6AF9-F72E4708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371" y="1372506"/>
            <a:ext cx="5252293" cy="43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5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4EB9-F7BA-CFA2-CEDF-9243C1A59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8377-81AB-B1D2-973B-E78F018B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Reflexion</a:t>
            </a:r>
            <a:endParaRPr lang="en-US" sz="3600" b="1" dirty="0">
              <a:solidFill>
                <a:srgbClr val="0072BC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7B7AD8C-BDE5-51CE-55A4-B31617BBDE91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62117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Reflexion</a:t>
            </a:r>
            <a:r>
              <a:rPr lang="en-US" sz="2800" dirty="0"/>
              <a:t> is a framework to reinforce language-based agents through linguistic feedback</a:t>
            </a:r>
          </a:p>
          <a:p>
            <a:r>
              <a:rPr lang="en-US" sz="2800" dirty="0" err="1"/>
              <a:t>Reflexion</a:t>
            </a:r>
            <a:r>
              <a:rPr lang="en-US" sz="2800" dirty="0"/>
              <a:t> converts feedback from the environment into linguistic feedback, which is provided as context for an LLM agent</a:t>
            </a:r>
          </a:p>
          <a:p>
            <a:r>
              <a:rPr lang="en-US" sz="2800" dirty="0"/>
              <a:t>This helps the agent rapidly and effectively learn from prior mistakes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1BAAE-47CD-21CF-0056-902FB2E7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62" y="1595717"/>
            <a:ext cx="4231709" cy="35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9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20D1-AD67-4AA0-DB70-3CD7E9D6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2A89-5B4A-647E-34CE-CE89D875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0072BC"/>
                </a:solidFill>
              </a:rPr>
              <a:t>Reflexion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07FAB-234A-E72C-A2F4-AE8761D6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09771"/>
            <a:ext cx="10972800" cy="4306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01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B092-7A56-814B-83BF-64E9DA73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962" y="1502925"/>
            <a:ext cx="11021438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LLMs are large deep learning models pre-trained on MASSIVE amounts of data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Books, articles, websites, and other sources</a:t>
            </a:r>
          </a:p>
          <a:p>
            <a:pPr lvl="1"/>
            <a:r>
              <a:rPr lang="en-US" dirty="0">
                <a:solidFill>
                  <a:srgbClr val="242424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Text is broken down into tokens, small part of texts </a:t>
            </a:r>
          </a:p>
          <a:p>
            <a:pPr lvl="1"/>
            <a:r>
              <a:rPr lang="en-US" dirty="0">
                <a:solidFill>
                  <a:srgbClr val="242424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LLM learns patterns, and generates a probability distribution over possible next tokens</a:t>
            </a:r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LLM picks tokens sequentially based on probabilities</a:t>
            </a:r>
          </a:p>
          <a:p>
            <a:pPr lvl="1"/>
            <a:endParaRPr lang="en-US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rgbClr val="242424"/>
                </a:solidFill>
                <a:highlight>
                  <a:srgbClr val="FFFFFF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Multimodality: text, image, audio, video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B698E-E641-1EDF-18C5-12974D83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9A03-2552-1304-145E-C319DE92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What is </a:t>
            </a: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31D4DBF-D1F7-917E-DB11-E68C18A85F83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An event-driven programming framework for building multi-agent AI systems</a:t>
            </a:r>
          </a:p>
          <a:p>
            <a:r>
              <a:rPr lang="en-US" sz="2800" dirty="0"/>
              <a:t>Originally collaboration between Penn State &amp; Microsoft</a:t>
            </a:r>
          </a:p>
          <a:p>
            <a:pPr lvl="1"/>
            <a:r>
              <a:rPr lang="en-US" sz="2000" dirty="0"/>
              <a:t>Now just Microsoft</a:t>
            </a:r>
          </a:p>
          <a:p>
            <a:r>
              <a:rPr lang="en-US" sz="2800" dirty="0"/>
              <a:t>Use cases include:</a:t>
            </a:r>
          </a:p>
          <a:p>
            <a:pPr lvl="1"/>
            <a:r>
              <a:rPr lang="en-US" sz="1900" dirty="0"/>
              <a:t>Research on multi-agent collaboration</a:t>
            </a:r>
          </a:p>
          <a:p>
            <a:pPr lvl="1"/>
            <a:r>
              <a:rPr lang="en-US" sz="1900" dirty="0"/>
              <a:t>Dynamic agentic workflows for business processes</a:t>
            </a:r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948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8786F-2F33-3A83-906C-C88A0028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C88D-A877-0B0E-A9AA-632EFC0B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 – APIs and UI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904A6FB-CB2A-0476-D26E-0547BEBA4A3D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Core</a:t>
            </a:r>
          </a:p>
          <a:p>
            <a:pPr lvl="1"/>
            <a:r>
              <a:rPr lang="en-US" sz="2400" dirty="0"/>
              <a:t>Low-level API</a:t>
            </a:r>
          </a:p>
          <a:p>
            <a:pPr lvl="1"/>
            <a:r>
              <a:rPr lang="en-US" sz="2400" dirty="0"/>
              <a:t>Very customizable</a:t>
            </a:r>
            <a:endParaRPr lang="en-US" sz="2800" dirty="0"/>
          </a:p>
          <a:p>
            <a:r>
              <a:rPr lang="en-US" sz="2800" dirty="0" err="1"/>
              <a:t>AgentChat</a:t>
            </a:r>
            <a:endParaRPr lang="en-US" sz="2800" dirty="0"/>
          </a:p>
          <a:p>
            <a:pPr lvl="1"/>
            <a:r>
              <a:rPr lang="en-US" sz="2400" dirty="0"/>
              <a:t>High-level API for building multi-agent applications. Built on top of Core</a:t>
            </a:r>
          </a:p>
          <a:p>
            <a:pPr lvl="1"/>
            <a:r>
              <a:rPr lang="en-US" sz="2400" dirty="0"/>
              <a:t>We will use this one</a:t>
            </a:r>
          </a:p>
          <a:p>
            <a:r>
              <a:rPr lang="en-US" sz="2800" dirty="0"/>
              <a:t>Studio</a:t>
            </a:r>
          </a:p>
          <a:p>
            <a:pPr lvl="1"/>
            <a:r>
              <a:rPr lang="en-US" sz="2400" dirty="0"/>
              <a:t>Low-code UI for easy prototyping AI agents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848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2F75-6857-E826-DB0A-2FFB18CE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4419-E876-2CB7-C98D-9A773BD1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AgentChat</a:t>
            </a:r>
            <a:r>
              <a:rPr lang="en-US" sz="3600" b="1" dirty="0">
                <a:solidFill>
                  <a:srgbClr val="0072BC"/>
                </a:solidFill>
              </a:rPr>
              <a:t>: Components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F4A023C-1D1D-C080-352F-09E50982A889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Models</a:t>
            </a:r>
          </a:p>
          <a:p>
            <a:pPr lvl="1"/>
            <a:r>
              <a:rPr lang="en-US" sz="2400" dirty="0"/>
              <a:t>OpenAI</a:t>
            </a:r>
          </a:p>
          <a:p>
            <a:pPr lvl="1"/>
            <a:r>
              <a:rPr lang="en-US" sz="2400" dirty="0"/>
              <a:t>Local</a:t>
            </a:r>
          </a:p>
          <a:p>
            <a:r>
              <a:rPr lang="en-US" sz="2800" dirty="0"/>
              <a:t>Agents</a:t>
            </a:r>
          </a:p>
          <a:p>
            <a:pPr lvl="1"/>
            <a:r>
              <a:rPr lang="en-US" sz="2400" dirty="0"/>
              <a:t>Name</a:t>
            </a:r>
          </a:p>
          <a:p>
            <a:pPr lvl="1"/>
            <a:r>
              <a:rPr lang="en-US" sz="2400" dirty="0"/>
              <a:t>Model</a:t>
            </a:r>
          </a:p>
          <a:p>
            <a:pPr lvl="1"/>
            <a:r>
              <a:rPr lang="en-US" sz="2400" dirty="0"/>
              <a:t>Tools</a:t>
            </a:r>
          </a:p>
          <a:p>
            <a:pPr lvl="1"/>
            <a:r>
              <a:rPr lang="en-US" sz="2400" dirty="0"/>
              <a:t>System message</a:t>
            </a:r>
          </a:p>
          <a:p>
            <a:r>
              <a:rPr lang="en-US" sz="2800" dirty="0"/>
              <a:t>Messages</a:t>
            </a:r>
          </a:p>
          <a:p>
            <a:pPr lvl="1"/>
            <a:r>
              <a:rPr lang="en-US" sz="2400" dirty="0"/>
              <a:t>Facilitate communication between agents and within an agent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1ACB8-8547-4E78-EEFA-22D1FC28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19" y="1292839"/>
            <a:ext cx="6541294" cy="119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AC1D2-389E-6BDA-A482-958F99A4E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619" y="2661859"/>
            <a:ext cx="5634623" cy="15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3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20F0-D181-B4E1-8170-A2D798CA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C466-71C4-9ED7-4514-6B00C2F5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AgentChat</a:t>
            </a:r>
            <a:r>
              <a:rPr lang="en-US" sz="3600" b="1" dirty="0">
                <a:solidFill>
                  <a:srgbClr val="0072BC"/>
                </a:solidFill>
              </a:rPr>
              <a:t>: Teams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03B24F-2ACF-AAA0-5BB6-3094E0C6FC73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RoundRobinGroupChat</a:t>
            </a:r>
            <a:endParaRPr lang="en-US" sz="2800" dirty="0"/>
          </a:p>
          <a:p>
            <a:pPr lvl="1"/>
            <a:r>
              <a:rPr lang="en-US" sz="2400" dirty="0"/>
              <a:t>Each agent, during its turn, broadcasts its response to all agents</a:t>
            </a:r>
          </a:p>
          <a:p>
            <a:pPr lvl="1"/>
            <a:r>
              <a:rPr lang="en-US" sz="2400" dirty="0"/>
              <a:t>Agents share the same context</a:t>
            </a:r>
          </a:p>
          <a:p>
            <a:r>
              <a:rPr lang="en-US" sz="2800" dirty="0" err="1"/>
              <a:t>SelectorGroupChat</a:t>
            </a:r>
            <a:endParaRPr lang="en-US" sz="2800" dirty="0"/>
          </a:p>
          <a:p>
            <a:pPr lvl="1"/>
            <a:r>
              <a:rPr lang="en-US" sz="2400" dirty="0"/>
              <a:t>LLM selects the next speaker based on the shared context</a:t>
            </a:r>
          </a:p>
          <a:p>
            <a:pPr lvl="1"/>
            <a:r>
              <a:rPr lang="en-US" sz="2400" dirty="0"/>
              <a:t>Also broadcasts responses to all agents and share context</a:t>
            </a:r>
          </a:p>
          <a:p>
            <a:r>
              <a:rPr lang="en-US" sz="2800" dirty="0"/>
              <a:t>Swarm</a:t>
            </a:r>
          </a:p>
          <a:p>
            <a:pPr lvl="1"/>
            <a:r>
              <a:rPr lang="en-US" sz="2400" dirty="0"/>
              <a:t>A team of agents can hand off tasks to other agents based on their capabilities</a:t>
            </a:r>
          </a:p>
          <a:p>
            <a:pPr lvl="1"/>
            <a:r>
              <a:rPr lang="en-US" sz="2400" dirty="0"/>
              <a:t>Agents share the same context</a:t>
            </a:r>
          </a:p>
          <a:p>
            <a:pPr lvl="1"/>
            <a:r>
              <a:rPr lang="en-US" sz="2400" dirty="0"/>
              <a:t>Can make local planning decision, don’t need to rely on central orchestrator</a:t>
            </a:r>
          </a:p>
          <a:p>
            <a:r>
              <a:rPr lang="en-US" sz="2800" dirty="0" err="1"/>
              <a:t>MagenticOneGroupChat</a:t>
            </a:r>
            <a:endParaRPr lang="en-US" sz="2800" dirty="0"/>
          </a:p>
          <a:p>
            <a:pPr lvl="1"/>
            <a:r>
              <a:rPr lang="en-US" sz="2400" dirty="0"/>
              <a:t>Generalist multi-agent system using </a:t>
            </a:r>
            <a:r>
              <a:rPr lang="en-US" sz="2400" dirty="0" err="1"/>
              <a:t>websurfer</a:t>
            </a:r>
            <a:r>
              <a:rPr lang="en-US" sz="2400" dirty="0"/>
              <a:t>, fileserver, and a code agent built in in </a:t>
            </a:r>
            <a:r>
              <a:rPr lang="en-US" sz="2400" dirty="0" err="1"/>
              <a:t>autogen</a:t>
            </a:r>
            <a:endParaRPr lang="en-US" sz="2400" dirty="0"/>
          </a:p>
          <a:p>
            <a:r>
              <a:rPr lang="en-US" sz="2800" dirty="0" err="1"/>
              <a:t>GraphFlow</a:t>
            </a:r>
            <a:endParaRPr lang="en-US" sz="2800" dirty="0"/>
          </a:p>
          <a:p>
            <a:pPr lvl="1"/>
            <a:r>
              <a:rPr lang="en-US" sz="2400" dirty="0"/>
              <a:t>Directed graph allowing exact control over the execution of tasks by agents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450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253EA-7D5A-3F91-11B6-10F819026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53A6-0E0A-43B3-23D8-CFE6158C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Why </a:t>
            </a: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D04730-9D9F-D4A5-3641-3B9CF323EFFC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Intuitive and Modular Abstractions</a:t>
            </a:r>
          </a:p>
          <a:p>
            <a:pPr lvl="1"/>
            <a:r>
              <a:rPr lang="en-US" sz="2000" dirty="0"/>
              <a:t>Built around Agents, Messages, Tools, and Teams</a:t>
            </a:r>
          </a:p>
          <a:p>
            <a:pPr lvl="1"/>
            <a:r>
              <a:rPr lang="en-US" sz="2000" dirty="0"/>
              <a:t>Aligns naturally with mental models for human-agent and agent-agent collaboration</a:t>
            </a:r>
          </a:p>
          <a:p>
            <a:pPr lvl="1"/>
            <a:r>
              <a:rPr lang="en-US" sz="2000" dirty="0"/>
              <a:t>Encourages separation of concerns</a:t>
            </a:r>
          </a:p>
          <a:p>
            <a:r>
              <a:rPr lang="en-US" sz="2400" dirty="0"/>
              <a:t>Ease of Use</a:t>
            </a:r>
          </a:p>
          <a:p>
            <a:pPr lvl="1"/>
            <a:r>
              <a:rPr lang="en-US" sz="2000" dirty="0"/>
              <a:t>Minimal setup</a:t>
            </a:r>
          </a:p>
          <a:p>
            <a:pPr lvl="1"/>
            <a:r>
              <a:rPr lang="en-US" sz="2000" dirty="0"/>
              <a:t>Includes ready-t-use agents</a:t>
            </a:r>
          </a:p>
          <a:p>
            <a:r>
              <a:rPr lang="en-US" sz="2400" dirty="0"/>
              <a:t>Tool calling and memory support out of box</a:t>
            </a:r>
          </a:p>
          <a:p>
            <a:pPr lvl="1"/>
            <a:r>
              <a:rPr lang="en-US" sz="2000" dirty="0"/>
              <a:t>Tool calls structured python functions or REST endpoints</a:t>
            </a:r>
          </a:p>
          <a:p>
            <a:pPr lvl="1"/>
            <a:r>
              <a:rPr lang="en-US" sz="2000" dirty="0"/>
              <a:t>Memory/context management built in</a:t>
            </a:r>
          </a:p>
          <a:p>
            <a:r>
              <a:rPr lang="en-US" sz="2400" dirty="0"/>
              <a:t>Human-in-the-Loop support out of box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902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D9E3B-14A0-4FC8-946A-FD806207C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DA18-047A-BA05-1F95-A46E0601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Why </a:t>
            </a: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?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BFD14BB-DFBB-41DA-068C-D1433574B5CD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Intuitive and Modular Abstractions</a:t>
            </a:r>
          </a:p>
          <a:p>
            <a:pPr lvl="1"/>
            <a:r>
              <a:rPr lang="en-US" sz="2000" dirty="0"/>
              <a:t>Built around Agents, Messages, Tools, and Teams</a:t>
            </a:r>
          </a:p>
          <a:p>
            <a:pPr lvl="1"/>
            <a:r>
              <a:rPr lang="en-US" sz="2000" dirty="0"/>
              <a:t>Aligns naturally with mental models for human-agent and agent-agent collaboration</a:t>
            </a:r>
          </a:p>
          <a:p>
            <a:pPr lvl="1"/>
            <a:r>
              <a:rPr lang="en-US" sz="2000" dirty="0"/>
              <a:t>Encourages separation of concerns</a:t>
            </a:r>
          </a:p>
          <a:p>
            <a:r>
              <a:rPr lang="en-US" sz="2400" dirty="0"/>
              <a:t>Ease of Use</a:t>
            </a:r>
          </a:p>
          <a:p>
            <a:pPr lvl="1"/>
            <a:r>
              <a:rPr lang="en-US" sz="2000" dirty="0"/>
              <a:t>Minimal setup</a:t>
            </a:r>
          </a:p>
          <a:p>
            <a:pPr lvl="1"/>
            <a:r>
              <a:rPr lang="en-US" sz="2000" dirty="0"/>
              <a:t>Includes ready-t-use agents</a:t>
            </a:r>
          </a:p>
          <a:p>
            <a:r>
              <a:rPr lang="en-US" sz="2400" dirty="0"/>
              <a:t>Tool calling and memory support out of box</a:t>
            </a:r>
          </a:p>
          <a:p>
            <a:pPr lvl="1"/>
            <a:r>
              <a:rPr lang="en-US" sz="2000" dirty="0"/>
              <a:t>Tool calls structured python functions or REST endpoints</a:t>
            </a:r>
          </a:p>
          <a:p>
            <a:pPr lvl="1"/>
            <a:r>
              <a:rPr lang="en-US" sz="2000" dirty="0"/>
              <a:t>Memory/context management built in</a:t>
            </a:r>
          </a:p>
          <a:p>
            <a:r>
              <a:rPr lang="en-US" sz="2400" dirty="0"/>
              <a:t>Human-in-the-Loop support out of box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075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3127D-4539-6DA9-7C64-01982302E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0AC1-C97B-A6DB-6A35-58818B1E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 Patterns: Group Chat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8437A4-550D-C79D-C5B2-A2B7915C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88" y="1122506"/>
            <a:ext cx="6936823" cy="46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96EC-4CFE-0CB0-E781-5903115CB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16AE-80CE-DFA5-46FD-DD02F32C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solidFill>
                  <a:srgbClr val="0072BC"/>
                </a:solidFill>
              </a:rPr>
              <a:t>AutoGen</a:t>
            </a:r>
            <a:r>
              <a:rPr lang="en-US" sz="3600" b="1" dirty="0">
                <a:solidFill>
                  <a:srgbClr val="0072BC"/>
                </a:solidFill>
              </a:rPr>
              <a:t> Patterns: Handoff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7657B-5453-1D66-84BC-F534EFF0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62" y="1320726"/>
            <a:ext cx="6666476" cy="42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9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6297-F75A-5CEE-1634-7024247AA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1605-2605-D3D7-9702-15DAA636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Week 2 Reading List - </a:t>
            </a:r>
            <a:r>
              <a:rPr lang="en-US" sz="3600" b="1">
                <a:solidFill>
                  <a:srgbClr val="0072BC"/>
                </a:solidFill>
              </a:rPr>
              <a:t>AutoGen</a:t>
            </a:r>
            <a:endParaRPr lang="en-US" sz="3600" b="1" dirty="0">
              <a:solidFill>
                <a:srgbClr val="0072BC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76A6D02-2F9E-B7ED-FAC1-4D2299500B02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Tutorial(Models/Messages/Agents/Teams/Advanced): 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microsoft.github.io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autogen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/stable/user-guide/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agentchat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-user-guide/tutorial/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3"/>
              </a:rPr>
              <a:t>index.html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Simple Python Example with a Single Agent: 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	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microsoft.github.io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autogen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/stable//user-guide/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agentchat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-user-guide/tutorial/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4"/>
              </a:rPr>
              <a:t>agents.html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Multi-Agent Design Patterns: </a:t>
            </a:r>
          </a:p>
          <a:p>
            <a:pPr marL="45720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</a:rPr>
              <a:t>	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microsoft.github.io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autogen</a:t>
            </a:r>
            <a:r>
              <a:rPr lang="en-US" sz="2400" kern="100" dirty="0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/stable/user-guide/core-user-guide/design-patterns/</a:t>
            </a:r>
            <a:r>
              <a:rPr lang="en-US" sz="2400" kern="100" dirty="0" err="1">
                <a:effectLst/>
                <a:latin typeface="Aptos"/>
                <a:ea typeface="Aptos"/>
                <a:cs typeface="Times New Roman" panose="02020603050405020304" pitchFamily="18" charset="0"/>
                <a:hlinkClick r:id="rId5"/>
              </a:rPr>
              <a:t>handoffs.html</a:t>
            </a:r>
            <a:endParaRPr lang="en-US" sz="24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94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F236-D69F-2EC2-A60C-01BE2652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2D3F-0E5D-4FD0-63B5-794B3724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Attacks on LLM Agents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9FF2FAD-507B-02DD-2EF1-D5A5C6C82DBB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ShadowCoT</a:t>
            </a:r>
            <a:r>
              <a:rPr lang="en-US" sz="2800" dirty="0"/>
              <a:t> &amp; </a:t>
            </a:r>
            <a:r>
              <a:rPr lang="en-US" sz="2800" dirty="0" err="1"/>
              <a:t>BadChain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Reasoning backdoor attacks</a:t>
            </a:r>
          </a:p>
          <a:p>
            <a:r>
              <a:rPr lang="en-US" sz="2800" dirty="0"/>
              <a:t>Stop-Reasoning Attack </a:t>
            </a:r>
          </a:p>
          <a:p>
            <a:pPr lvl="1"/>
            <a:r>
              <a:rPr lang="en-US" sz="2400" dirty="0"/>
              <a:t>Prevents COT from forming</a:t>
            </a:r>
          </a:p>
          <a:p>
            <a:r>
              <a:rPr lang="en-US" sz="2800" dirty="0"/>
              <a:t>Overthink attack </a:t>
            </a:r>
          </a:p>
          <a:p>
            <a:pPr lvl="1"/>
            <a:r>
              <a:rPr lang="en-US" sz="2400" dirty="0"/>
              <a:t>Slowdown attack on reasoning agents</a:t>
            </a:r>
          </a:p>
          <a:p>
            <a:r>
              <a:rPr lang="en-US" sz="2800" dirty="0" err="1"/>
              <a:t>Imprompter</a:t>
            </a:r>
            <a:endParaRPr lang="en-US" sz="2800" dirty="0"/>
          </a:p>
          <a:p>
            <a:pPr lvl="1"/>
            <a:r>
              <a:rPr lang="en-US" sz="2400" dirty="0"/>
              <a:t>Tricking LLM Agents into improper tool use</a:t>
            </a:r>
          </a:p>
          <a:p>
            <a:r>
              <a:rPr lang="en-US" sz="2800" dirty="0"/>
              <a:t>…</a:t>
            </a:r>
          </a:p>
          <a:p>
            <a:endParaRPr lang="en-US" sz="2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2138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91511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LLMs: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B092-7A56-814B-83BF-64E9DA737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417638"/>
            <a:ext cx="10972800" cy="42878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Conversational AI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Chat bots for customer support, troubleshooting, and interactions</a:t>
            </a:r>
          </a:p>
          <a:p>
            <a:pPr>
              <a:lnSpc>
                <a:spcPct val="90000"/>
              </a:lnSpc>
            </a:pPr>
            <a:r>
              <a:rPr lang="en-US" dirty="0"/>
              <a:t>Content generation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Marketing content, product descriptions, recommendations</a:t>
            </a:r>
          </a:p>
          <a:p>
            <a:pPr>
              <a:lnSpc>
                <a:spcPct val="90000"/>
              </a:lnSpc>
            </a:pPr>
            <a:r>
              <a:rPr lang="en-US" dirty="0"/>
              <a:t>Data analysis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Sentiment analysis, market reports</a:t>
            </a:r>
          </a:p>
          <a:p>
            <a:pPr>
              <a:lnSpc>
                <a:spcPct val="90000"/>
              </a:lnSpc>
            </a:pPr>
            <a:r>
              <a:rPr lang="en-US" dirty="0"/>
              <a:t>Language translation</a:t>
            </a:r>
          </a:p>
          <a:p>
            <a:pPr>
              <a:lnSpc>
                <a:spcPct val="90000"/>
              </a:lnSpc>
            </a:pPr>
            <a:r>
              <a:rPr lang="en-US" dirty="0"/>
              <a:t>Text summarization</a:t>
            </a:r>
          </a:p>
          <a:p>
            <a:pPr>
              <a:lnSpc>
                <a:spcPct val="90000"/>
              </a:lnSpc>
            </a:pPr>
            <a:r>
              <a:rPr lang="en-US" dirty="0"/>
              <a:t>Code generation</a:t>
            </a:r>
          </a:p>
          <a:p>
            <a:pPr>
              <a:lnSpc>
                <a:spcPct val="90000"/>
              </a:lnSpc>
            </a:pPr>
            <a:r>
              <a:rPr lang="en-US" dirty="0"/>
              <a:t>…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04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85CF-64DB-591D-F3A5-4DA1227A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2125-4136-B135-EA62-9009710F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Attacks on Multi-agent LLM Systems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7061357-E1C7-AE98-89B9-EE3A13FF6514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Prompt Infection</a:t>
            </a:r>
          </a:p>
          <a:p>
            <a:pPr lvl="1"/>
            <a:r>
              <a:rPr lang="en-US" sz="2400" dirty="0"/>
              <a:t>Malicious prompts infect one agent and then replicate via inter-agent communication</a:t>
            </a:r>
          </a:p>
          <a:p>
            <a:r>
              <a:rPr lang="en-US" sz="2800" dirty="0"/>
              <a:t>Agents Under Siege</a:t>
            </a:r>
          </a:p>
          <a:p>
            <a:pPr lvl="1"/>
            <a:r>
              <a:rPr lang="en-US" sz="2400" dirty="0"/>
              <a:t>Attacks agents with token, latency, and defense constraints</a:t>
            </a:r>
          </a:p>
          <a:p>
            <a:r>
              <a:rPr lang="en-US" sz="2800" dirty="0"/>
              <a:t>…</a:t>
            </a:r>
          </a:p>
          <a:p>
            <a:endParaRPr lang="en-US" sz="2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022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BCCA-3A7E-1FFD-0E69-478F4D94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671B-0C07-C1AC-7A63-6238C141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Function Enumeration Leak via Direct Prompt Injection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D7B14-25BA-0E14-593C-0168A5C5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60" y="1543050"/>
            <a:ext cx="6477279" cy="4113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3995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98D4-6D5E-9984-673E-777B0904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8444-214A-6624-BD49-62EBAD9C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Privilege Escalation through an Intermediary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697B-3566-2A0E-A78E-754AD8E5D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123" y="1519519"/>
            <a:ext cx="8389753" cy="419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3956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204FD-E15D-489A-6225-258C8206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4515-B921-09C9-A48B-B8EB89FE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Privilege escalation through an Intermediary with Authorization Bypass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14A16-7197-E63E-0034-7EFF5938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53" y="1640999"/>
            <a:ext cx="7646894" cy="410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0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D02DC-32DF-F068-F80F-E31FA3D9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0DD4-0C91-B1AD-2717-F3CE584B2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72BC"/>
                </a:solidFill>
              </a:rPr>
              <a:t>Excessive Inference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158EC-8AE6-AE7C-219E-08371FE4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62" y="1627096"/>
            <a:ext cx="10093875" cy="4163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514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472F-404E-30C0-C912-8616A57FD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E9BA-3A56-FDA0-DD69-080EED66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0072BC"/>
                </a:solidFill>
              </a:rPr>
              <a:t>Compromised Agent</a:t>
            </a:r>
            <a:endParaRPr lang="en-US" sz="3600" b="1" dirty="0">
              <a:solidFill>
                <a:srgbClr val="0072B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7E5F6-4F4F-DAF9-9D5E-1E63A76C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12" y="1417638"/>
            <a:ext cx="9448800" cy="41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0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C91D6-E696-2AC2-320D-DCA9F8D0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3D52-7144-0F0F-F889-CAF81DD6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Targeted trajectory attack against single-agent and multi-agent systems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52DFC76-0228-6C15-F946-362F38B46E4D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5DCBF-93C0-17C5-F206-F0B54CD0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8127"/>
            <a:ext cx="12192000" cy="30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78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59F82-C348-E296-EEAE-D8CB8F19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F6A5-7696-39B3-3E4C-033D320F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072BC"/>
                </a:solidFill>
              </a:rPr>
              <a:t>Targeted trajectory attack against single-agent and multi-agent systems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BCEFA0D-433D-E950-D305-B2D864F08874}"/>
              </a:ext>
            </a:extLst>
          </p:cNvPr>
          <p:cNvSpPr txBox="1">
            <a:spLocks/>
          </p:cNvSpPr>
          <p:nvPr/>
        </p:nvSpPr>
        <p:spPr>
          <a:xfrm>
            <a:off x="189029" y="1292839"/>
            <a:ext cx="113933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18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D3BEE-5BE7-9CC4-2DBA-488B7FCC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" y="1622889"/>
            <a:ext cx="12002971" cy="43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2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8041-A31C-ADBF-D22A-B6C74DDC4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D155-FECC-4EDD-0A0D-BBBD89EB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LLMs: Prompting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C0110-E938-7362-DD5D-F1ECFFCE2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469614"/>
            <a:ext cx="11400312" cy="42350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Prompt: initial input or question to an LLM to generate a response.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Significantly influence the quality of the generated output.</a:t>
            </a:r>
          </a:p>
          <a:p>
            <a:pPr>
              <a:lnSpc>
                <a:spcPct val="90000"/>
              </a:lnSpc>
            </a:pPr>
            <a:r>
              <a:rPr lang="en-US" dirty="0"/>
              <a:t>Effective Prompts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Clarity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Ineffective: “Tell me about dogs”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Better: "Describe the characteristics and common breeds of domestic dogs.“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Context: “In the context of climate change, …”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Brevity: “in a few sentences, summarize …”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Instructions: Explicitly state what kind of response you are looking for.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Example: "List three benefits of renewable energy sources."</a:t>
            </a:r>
          </a:p>
        </p:txBody>
      </p:sp>
    </p:spTree>
    <p:extLst>
      <p:ext uri="{BB962C8B-B14F-4D97-AF65-F5344CB8AC3E}">
        <p14:creationId xmlns:p14="http://schemas.microsoft.com/office/powerpoint/2010/main" val="360373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98CF-83A9-CA15-96C3-FAE46FF6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LLMs: Prompting Techniques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8846-8FAC-779A-1B90-62F22C457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795" y="1476375"/>
            <a:ext cx="4351507" cy="639762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rgbClr val="0072BC"/>
                </a:solidFill>
                <a:ea typeface="+mj-ea"/>
              </a:rPr>
              <a:t>Zero-shot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6B101-0E7D-600F-76F6-9AF8A95090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" altLang="zh-CN" dirty="0"/>
              <a:t>Prompt: </a:t>
            </a:r>
            <a:r>
              <a:rPr lang="en" altLang="zh-CN" i="1" dirty="0"/>
              <a:t>"Translate this sentence into Spanish: 'The sky is blue.’”</a:t>
            </a:r>
          </a:p>
          <a:p>
            <a:r>
              <a:rPr lang="en" altLang="zh-CN" dirty="0"/>
              <a:t>Model output: </a:t>
            </a:r>
            <a:r>
              <a:rPr lang="en" altLang="zh-CN" i="1" dirty="0"/>
              <a:t>"El Cielo es Azul."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4E46F-C436-0E31-8804-680EFF269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3563" y="1476375"/>
            <a:ext cx="5389033" cy="639762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rgbClr val="0072BC"/>
                </a:solidFill>
                <a:ea typeface="+mj-ea"/>
              </a:rPr>
              <a:t>Few-shot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C2038-1704-BC43-8123-56F5010AF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7" y="2116138"/>
            <a:ext cx="5389033" cy="2751813"/>
          </a:xfrm>
        </p:spPr>
        <p:txBody>
          <a:bodyPr/>
          <a:lstStyle/>
          <a:p>
            <a:r>
              <a:rPr lang="en" altLang="zh-CN" dirty="0"/>
              <a:t>Prompt: </a:t>
            </a:r>
            <a:r>
              <a:rPr lang="en" altLang="zh-CN" i="1" dirty="0"/>
              <a:t>"Translate these sentences into Spanish. Example 1: 'The sky is blue.' -&gt; 'El </a:t>
            </a:r>
            <a:r>
              <a:rPr lang="en" altLang="zh-CN" i="1" dirty="0" err="1"/>
              <a:t>cielo</a:t>
            </a:r>
            <a:r>
              <a:rPr lang="en" altLang="zh-CN" i="1" dirty="0"/>
              <a:t> es </a:t>
            </a:r>
            <a:r>
              <a:rPr lang="en" altLang="zh-CN" i="1" dirty="0" err="1"/>
              <a:t>azul</a:t>
            </a:r>
            <a:r>
              <a:rPr lang="en" altLang="zh-CN" i="1" dirty="0"/>
              <a:t>.' Example 2: 'The sun is bright.' -&gt; 'El sol es brillante.' Now translate: 'The moon is full.’”</a:t>
            </a:r>
          </a:p>
          <a:p>
            <a:r>
              <a:rPr lang="en" altLang="zh-CN" dirty="0"/>
              <a:t>Model output: </a:t>
            </a:r>
            <a:r>
              <a:rPr lang="en" altLang="zh-CN" i="1" dirty="0"/>
              <a:t>"La </a:t>
            </a:r>
            <a:r>
              <a:rPr lang="en" altLang="zh-CN" i="1" dirty="0" err="1"/>
              <a:t>luna</a:t>
            </a:r>
            <a:r>
              <a:rPr lang="en" altLang="zh-CN" i="1" dirty="0"/>
              <a:t> </a:t>
            </a:r>
            <a:r>
              <a:rPr lang="en" altLang="zh-CN" i="1" dirty="0" err="1"/>
              <a:t>está</a:t>
            </a:r>
            <a:r>
              <a:rPr lang="en" altLang="zh-CN" i="1" dirty="0"/>
              <a:t> </a:t>
            </a:r>
            <a:r>
              <a:rPr lang="en" altLang="zh-CN" i="1" dirty="0" err="1"/>
              <a:t>llena</a:t>
            </a:r>
            <a:r>
              <a:rPr lang="en" altLang="zh-CN" i="1" dirty="0"/>
              <a:t>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0741-1FBB-3AFC-2F27-2D194B29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LLMs: </a:t>
            </a:r>
            <a:r>
              <a:rPr lang="en" altLang="zh-CN" sz="4400" b="1" dirty="0">
                <a:solidFill>
                  <a:srgbClr val="0072BC"/>
                </a:solidFill>
                <a:latin typeface="Helvetica"/>
                <a:ea typeface="+mj-ea"/>
                <a:cs typeface="Helvetica"/>
              </a:rPr>
              <a:t>Chain-of-Thought</a:t>
            </a:r>
            <a:endParaRPr 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49282C-3E88-53E4-21EF-EE64D414B0E9}"/>
              </a:ext>
            </a:extLst>
          </p:cNvPr>
          <p:cNvSpPr txBox="1"/>
          <p:nvPr/>
        </p:nvSpPr>
        <p:spPr>
          <a:xfrm>
            <a:off x="819472" y="1417638"/>
            <a:ext cx="8744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Guides the model to show its reasoning process </a:t>
            </a:r>
            <a:r>
              <a:rPr kumimoji="1" lang="en" altLang="zh-CN" b="1" dirty="0">
                <a:latin typeface="Helvetica" panose="020B0604020202020204" pitchFamily="34" charset="0"/>
                <a:cs typeface="Helvetica" panose="020B0604020202020204" pitchFamily="34" charset="0"/>
              </a:rPr>
              <a:t>step by step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Improves the interpretability of the model's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2EA75C-D118-EEA8-89E3-A192648FCD8C}"/>
              </a:ext>
            </a:extLst>
          </p:cNvPr>
          <p:cNvSpPr txBox="1"/>
          <p:nvPr/>
        </p:nvSpPr>
        <p:spPr>
          <a:xfrm>
            <a:off x="1080055" y="2340968"/>
            <a:ext cx="1065430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Prompt:</a:t>
            </a:r>
          </a:p>
          <a:p>
            <a:r>
              <a:rPr lang="en" altLang="zh-CN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"A fruit vendor sold 30 apples at $2 each and 20 oranges at $1.50 each. How much money did the vendor make in total? Consider all combinations and </a:t>
            </a:r>
            <a:r>
              <a:rPr lang="en" altLang="zh-CN" sz="16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explain your reasoning step by step.</a:t>
            </a:r>
            <a:r>
              <a:rPr lang="en" altLang="zh-CN" sz="1600" i="1" dirty="0">
                <a:latin typeface="Helvetica" panose="020B0604020202020204" pitchFamily="34" charset="0"/>
                <a:cs typeface="Helvetica" panose="020B0604020202020204" pitchFamily="34" charset="0"/>
              </a:rPr>
              <a:t>"</a:t>
            </a:r>
            <a:endParaRPr kumimoji="1" lang="en-US" altLang="zh-CN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kumimoji="1" lang="en-US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Possible Answer:</a:t>
            </a:r>
          </a:p>
          <a:p>
            <a:r>
              <a:rPr lang="en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1</a:t>
            </a: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: First, calculate the total revenue from selling the apples.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vendor sold 30 apples at $2 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Total revenue from apples = 30 apples * $2 = $60.</a:t>
            </a:r>
          </a:p>
          <a:p>
            <a:r>
              <a:rPr lang="en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2</a:t>
            </a: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: Next, calculate the total revenue from selling the oranges.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The vendor sold 20 oranges at $1.50 each.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Total revenue from oranges = 20 oranges * $1.50 = $30.</a:t>
            </a:r>
          </a:p>
          <a:p>
            <a:r>
              <a:rPr lang="en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Step 3</a:t>
            </a: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: Now, add the revenue from apples and oranges to find the total.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Total revenue = $60 (from apples) + $30 (from oranges) = $90.</a:t>
            </a:r>
          </a:p>
          <a:p>
            <a:r>
              <a:rPr lang="en" altLang="zh-CN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Final Answer</a:t>
            </a:r>
            <a:r>
              <a:rPr lang="en" altLang="zh-CN" sz="1600" dirty="0">
                <a:latin typeface="Helvetica" panose="020B0604020202020204" pitchFamily="34" charset="0"/>
                <a:cs typeface="Helvetica" panose="020B0604020202020204" pitchFamily="34" charset="0"/>
              </a:rPr>
              <a:t>: The vendor made $90 in total.</a:t>
            </a:r>
          </a:p>
        </p:txBody>
      </p:sp>
    </p:spTree>
    <p:extLst>
      <p:ext uri="{BB962C8B-B14F-4D97-AF65-F5344CB8AC3E}">
        <p14:creationId xmlns:p14="http://schemas.microsoft.com/office/powerpoint/2010/main" val="421915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0741-1FBB-3AFC-2F27-2D194B29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5824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72BC"/>
                </a:solidFill>
              </a:rPr>
              <a:t>LLMs: Retrieval Augmented Generation(RAG)</a:t>
            </a:r>
            <a:endParaRPr lang="en-US" sz="4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49282C-3E88-53E4-21EF-EE64D414B0E9}"/>
              </a:ext>
            </a:extLst>
          </p:cNvPr>
          <p:cNvSpPr txBox="1"/>
          <p:nvPr/>
        </p:nvSpPr>
        <p:spPr>
          <a:xfrm>
            <a:off x="968830" y="2048097"/>
            <a:ext cx="9932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>
                <a:effectLst/>
              </a:rPr>
              <a:t>Retrieval Module: </a:t>
            </a:r>
            <a:r>
              <a:rPr lang="en" altLang="zh-CN" sz="2400" dirty="0"/>
              <a:t>querying a large external corpus or knowledge base to find the most relevant pieces of information</a:t>
            </a:r>
            <a:endParaRPr lang="en" altLang="zh-CN" sz="24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1" dirty="0">
                <a:effectLst/>
              </a:rPr>
              <a:t>Generation Module: </a:t>
            </a:r>
            <a:r>
              <a:rPr lang="en" altLang="zh-CN" sz="2400" dirty="0"/>
              <a:t>takes both the input query and the retrieved information to generate a more informed, context-aware response</a:t>
            </a:r>
            <a:endParaRPr lang="en" altLang="zh-CN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196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0072BC"/>
                </a:solidFill>
              </a:rPr>
              <a:t>Hallucinations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432D-FAF7-A90C-A09A-F9DFE6D1C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88" y="1417638"/>
            <a:ext cx="11705111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Hallucinations happen when LLM gives a very confident but wrong answer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Made-up statistics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 Attributes fake quotes to real people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 Describes events that never happened</a:t>
            </a:r>
            <a:endParaRPr lang="en-US" dirty="0"/>
          </a:p>
          <a:p>
            <a:r>
              <a:rPr lang="en-US" dirty="0"/>
              <a:t>Why?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Trained on vast datasets but don't have a true understanding of the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When prompted with a question or topic the model lacks full information about, hallucination can occur as the model tries to produce a response that "sounds right" based on its training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1333F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Hallucinations may contain biases from the training data that lead to generating stereotypes or misinformation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9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C50-61E7-BB49-A0CA-5BE5B8E9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062" y="715826"/>
            <a:ext cx="2739615" cy="1143000"/>
          </a:xfrm>
        </p:spPr>
        <p:txBody>
          <a:bodyPr anchor="ctr">
            <a:noAutofit/>
          </a:bodyPr>
          <a:lstStyle/>
          <a:p>
            <a:pPr algn="l"/>
            <a:r>
              <a:rPr lang="en-US" sz="2800" b="1" dirty="0">
                <a:solidFill>
                  <a:srgbClr val="0072BC"/>
                </a:solidFill>
              </a:rPr>
              <a:t>Hallucinations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C08C-310A-D61C-7CD1-9CB9BB5C7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715" y="255705"/>
            <a:ext cx="4671060" cy="557738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20F3F9-4BCD-5895-83EF-7F67FDB27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130" y="255705"/>
            <a:ext cx="3891762" cy="55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UMKC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KC theme" id="{C18D975D-9E1E-40A5-A5D6-01D28FB118FA}" vid="{67822F21-AC18-4CA9-9C39-E7B1CAE094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UMKC theme</Template>
  <TotalTime>0</TotalTime>
  <Words>1744</Words>
  <Application>Microsoft Office PowerPoint</Application>
  <PresentationFormat>Widescreen</PresentationFormat>
  <Paragraphs>323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Arial</vt:lpstr>
      <vt:lpstr>Calibri</vt:lpstr>
      <vt:lpstr>Helvetica</vt:lpstr>
      <vt:lpstr>Source Sans Pro</vt:lpstr>
      <vt:lpstr>Wingdings</vt:lpstr>
      <vt:lpstr>UMKC theme</vt:lpstr>
      <vt:lpstr>Custom Design</vt:lpstr>
      <vt:lpstr>PowerPoint Presentation</vt:lpstr>
      <vt:lpstr>Large Language Models</vt:lpstr>
      <vt:lpstr>LLMs: Use Cases</vt:lpstr>
      <vt:lpstr>LLMs: Prompting Techniques</vt:lpstr>
      <vt:lpstr>LLMs: Prompting Techniques</vt:lpstr>
      <vt:lpstr>LLMs: Chain-of-Thought</vt:lpstr>
      <vt:lpstr>LLMs: Retrieval Augmented Generation(RAG)</vt:lpstr>
      <vt:lpstr>Hallucinations</vt:lpstr>
      <vt:lpstr>Hallucinations</vt:lpstr>
      <vt:lpstr>Hallucination Prevention Techniques</vt:lpstr>
      <vt:lpstr>Attacks on LLM</vt:lpstr>
      <vt:lpstr>LLM Agents</vt:lpstr>
      <vt:lpstr>LLM Agents – cont.</vt:lpstr>
      <vt:lpstr>LLM Agents – cont.</vt:lpstr>
      <vt:lpstr>Week 1 Reading List - Introduction</vt:lpstr>
      <vt:lpstr>Function Calling</vt:lpstr>
      <vt:lpstr>ReAct</vt:lpstr>
      <vt:lpstr>Reflexion</vt:lpstr>
      <vt:lpstr>Reflexion</vt:lpstr>
      <vt:lpstr>What is AutoGen?</vt:lpstr>
      <vt:lpstr>AutoGen – APIs and UI</vt:lpstr>
      <vt:lpstr>AgentChat: Components</vt:lpstr>
      <vt:lpstr>AgentChat: Teams</vt:lpstr>
      <vt:lpstr>Why AutoGen?</vt:lpstr>
      <vt:lpstr>Why AutoGen?</vt:lpstr>
      <vt:lpstr>AutoGen Patterns: Group Chat</vt:lpstr>
      <vt:lpstr>AutoGen Patterns: Handoff</vt:lpstr>
      <vt:lpstr>Week 2 Reading List - AutoGen</vt:lpstr>
      <vt:lpstr>Attacks on LLM Agents</vt:lpstr>
      <vt:lpstr>Attacks on Multi-agent LLM Systems</vt:lpstr>
      <vt:lpstr>Function Enumeration Leak via Direct Prompt Injection</vt:lpstr>
      <vt:lpstr>Privilege Escalation through an Intermediary</vt:lpstr>
      <vt:lpstr>Privilege escalation through an Intermediary with Authorization Bypass</vt:lpstr>
      <vt:lpstr>Excessive Inference Attack</vt:lpstr>
      <vt:lpstr>Compromised Agent</vt:lpstr>
      <vt:lpstr>Targeted trajectory attack against single-agent and multi-agent systems</vt:lpstr>
      <vt:lpstr>Targeted trajectory attack against single-agent and multi-agent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2025-06-11T22:29:21Z</dcterms:created>
  <dcterms:modified xsi:type="dcterms:W3CDTF">2025-06-11T22:29:30Z</dcterms:modified>
</cp:coreProperties>
</file>